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2" r:id="rId2"/>
    <p:sldId id="289" r:id="rId3"/>
    <p:sldId id="291" r:id="rId4"/>
    <p:sldId id="290" r:id="rId5"/>
    <p:sldId id="294" r:id="rId6"/>
    <p:sldId id="295" r:id="rId7"/>
    <p:sldId id="296" r:id="rId8"/>
    <p:sldId id="297" r:id="rId9"/>
    <p:sldId id="298" r:id="rId10"/>
    <p:sldId id="293" r:id="rId11"/>
    <p:sldId id="299" r:id="rId12"/>
    <p:sldId id="302" r:id="rId13"/>
    <p:sldId id="301" r:id="rId14"/>
    <p:sldId id="303" r:id="rId15"/>
    <p:sldId id="300" r:id="rId16"/>
    <p:sldId id="304" r:id="rId17"/>
    <p:sldId id="307" r:id="rId18"/>
    <p:sldId id="306" r:id="rId19"/>
    <p:sldId id="305" r:id="rId20"/>
    <p:sldId id="292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C2A2-638E-4EE7-ABB5-5CEA580D6885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2FA5-06E7-4292-A8C3-0CAC5913F1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7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2FA5-06E7-4292-A8C3-0CAC5913F1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2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2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61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0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8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30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72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86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8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76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0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3CE9-ABB2-4996-97CA-0467220A17B3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01729-99FB-47E8-A715-B8082E0BC5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g"/><Relationship Id="rId5" Type="http://schemas.openxmlformats.org/officeDocument/2006/relationships/hyperlink" Target="Ecoute.m4a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eb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25" y="2743167"/>
            <a:ext cx="3006340" cy="33528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1402994"/>
            <a:ext cx="9997440" cy="1122459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place et le rôle des comptines numériques dans les apprentissages mathématiques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6531427"/>
            <a:ext cx="9144000" cy="326573"/>
          </a:xfrm>
        </p:spPr>
        <p:txBody>
          <a:bodyPr>
            <a:norm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Nathalie VILETTE – CPD Mission Maternelle 77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" y="109069"/>
            <a:ext cx="2786742" cy="8843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79" y="65572"/>
            <a:ext cx="1241107" cy="10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93965"/>
            <a:ext cx="11748654" cy="1288472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Comptines segmentées et comptines non segmentées, un apprentissage complémentaire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82437"/>
            <a:ext cx="10882746" cy="4694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800" dirty="0"/>
          </a:p>
        </p:txBody>
      </p:sp>
      <p:sp>
        <p:nvSpPr>
          <p:cNvPr id="4" name="Rectangle 3"/>
          <p:cNvSpPr/>
          <p:nvPr/>
        </p:nvSpPr>
        <p:spPr>
          <a:xfrm>
            <a:off x="3740728" y="2118661"/>
            <a:ext cx="5056908" cy="11499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Comptines segmentées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[un] je vais bien, [deux] je vais mieux, [trois] je suis le roi,…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0727" y="4641272"/>
            <a:ext cx="5056909" cy="11499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Comptines non (ou peu) segmentées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[un, deux, trois] nous irons au bois, [quatre, cinq, six] cueillir des cerises,…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059297" y="2562665"/>
            <a:ext cx="0" cy="29648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9189079" y="2562665"/>
            <a:ext cx="0" cy="27830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9304286" y="3833448"/>
            <a:ext cx="2757373" cy="1694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L’enchaînement de la suite orale des mots-nombres est plus facile à mémoriser.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2542" y="2214809"/>
            <a:ext cx="2757373" cy="1921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 fragmentation de la suite orale des mots-nombres est plus adéquate pour dénombrer.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93965"/>
            <a:ext cx="11748654" cy="1288472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différents niveaux d’acquisition de la suite orale des mots-nombres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82437"/>
            <a:ext cx="10882746" cy="503090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fr-FR" dirty="0" smtClean="0"/>
              <a:t>Niveau </a:t>
            </a:r>
            <a:r>
              <a:rPr lang="fr-FR" dirty="0"/>
              <a:t>« chapelet »</a:t>
            </a:r>
          </a:p>
          <a:p>
            <a:pPr marL="0" lvl="0" indent="0" algn="just">
              <a:buNone/>
            </a:pPr>
            <a:r>
              <a:rPr lang="fr-FR" dirty="0"/>
              <a:t>Les mots-nombres sont prononcés sans aucune individualité sous la forme d’une mélopée [</a:t>
            </a:r>
            <a:r>
              <a:rPr lang="fr-FR" dirty="0" err="1"/>
              <a:t>undeuxtroisquatrecinqsixsept</a:t>
            </a:r>
            <a:r>
              <a:rPr lang="fr-FR" dirty="0"/>
              <a:t>…].</a:t>
            </a:r>
          </a:p>
          <a:p>
            <a:pPr marL="0" lvl="0" indent="0" algn="just">
              <a:buNone/>
            </a:pPr>
            <a:endParaRPr lang="fr-FR" dirty="0"/>
          </a:p>
          <a:p>
            <a:pPr lvl="0" algn="just"/>
            <a:r>
              <a:rPr lang="fr-FR" dirty="0" smtClean="0"/>
              <a:t>Niveau </a:t>
            </a:r>
            <a:r>
              <a:rPr lang="fr-FR" dirty="0"/>
              <a:t>« chaîne insécable »</a:t>
            </a:r>
          </a:p>
          <a:p>
            <a:pPr marL="0" lvl="0" indent="0" algn="just">
              <a:buNone/>
            </a:pPr>
            <a:r>
              <a:rPr lang="fr-FR" dirty="0"/>
              <a:t>Les termes sont individualisés « un, deux, trois, quatre… » mais l’élève ne parvient pas à énoncer la suite des mots-nombres à partir d’un nombre quelconque (démarrage systématique à « 1 ») et montre encore des difficultés à s’arrêter à un nombre préalablement défini. </a:t>
            </a:r>
          </a:p>
          <a:p>
            <a:pPr lvl="0" algn="just"/>
            <a:endParaRPr lang="fr-FR" dirty="0"/>
          </a:p>
          <a:p>
            <a:pPr lvl="0" algn="just"/>
            <a:r>
              <a:rPr lang="fr-FR" dirty="0" smtClean="0"/>
              <a:t>Niveau </a:t>
            </a:r>
            <a:r>
              <a:rPr lang="fr-FR" dirty="0"/>
              <a:t>« chaîne sécable »</a:t>
            </a:r>
          </a:p>
          <a:p>
            <a:pPr marL="0" lvl="0" indent="0" algn="just">
              <a:buNone/>
            </a:pPr>
            <a:r>
              <a:rPr lang="fr-FR" dirty="0"/>
              <a:t>L’élève est capable d’énoncer la suite orale des mots-nombres à partir de n’importe quel nombre et de s’arrêter à un nombre fixé, y compris à rebours.</a:t>
            </a:r>
          </a:p>
        </p:txBody>
      </p:sp>
    </p:spTree>
    <p:extLst>
      <p:ext uri="{BB962C8B-B14F-4D97-AF65-F5344CB8AC3E}">
        <p14:creationId xmlns:p14="http://schemas.microsoft.com/office/powerpoint/2010/main" val="35603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93965"/>
            <a:ext cx="11748654" cy="1288472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différents niveaux d’acquisition de la suite orale des mots-nombres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63" y="1876332"/>
            <a:ext cx="11160263" cy="4369723"/>
          </a:xfrm>
        </p:spPr>
        <p:txBody>
          <a:bodyPr>
            <a:normAutofit/>
          </a:bodyPr>
          <a:lstStyle/>
          <a:p>
            <a:pPr lvl="0" algn="just"/>
            <a:r>
              <a:rPr lang="fr-FR" dirty="0"/>
              <a:t>L’apprentissage de la comptine numérique jusqu’à « 16 » est essentiellement basé sur la mémorisation. A partir de « 17 », le principe algorithmique est appliqué (reprise successive de la suite de base de « 1 à 9 » pour les unités). </a:t>
            </a:r>
          </a:p>
          <a:p>
            <a:pPr lvl="0" algn="just"/>
            <a:endParaRPr lang="fr-FR" dirty="0"/>
          </a:p>
          <a:p>
            <a:pPr lvl="0" algn="just"/>
            <a:r>
              <a:rPr lang="fr-FR" dirty="0"/>
              <a:t>Dans les différents niveaux d’acquisition, la suite orale des mots-nombres sera considérée comme stable jusqu’à un nombre « x » si l’élève est en capacité de l’énoncer régulièrement sans erreur jusqu’à ce nombre (sans oubli ou répétition, inversion…). </a:t>
            </a:r>
          </a:p>
        </p:txBody>
      </p:sp>
    </p:spTree>
    <p:extLst>
      <p:ext uri="{BB962C8B-B14F-4D97-AF65-F5344CB8AC3E}">
        <p14:creationId xmlns:p14="http://schemas.microsoft.com/office/powerpoint/2010/main" val="40762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93965"/>
            <a:ext cx="11748654" cy="1288472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Maîtriser la suite orale des mots-nombres, c’est 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82437"/>
            <a:ext cx="10882746" cy="503090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Enoncer chacun de ses termes distinctement, en ordre croissant et sans omission,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Etre capable de commencer à n’importe quel nombre et de s’arrêter à un nombre donné,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Pouvoir donner le nombre qui vient juste avant, celui qui vient juste après,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Savoir l’énoncer à l’envers à partir de dix,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Mettre du sens derrière les termes prononcés (mise en lien des mots-nombres avec les quantités en appui sur la notion d’itération de l’unité).</a:t>
            </a:r>
          </a:p>
          <a:p>
            <a:pPr marL="0" indent="0">
              <a:buNone/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680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771" y="0"/>
            <a:ext cx="11748654" cy="706367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du sens derrière les termes prononcés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2771" y="1097280"/>
            <a:ext cx="9895450" cy="517691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fr-FR" sz="3600" b="1" dirty="0"/>
              <a:t>Un, deux, trois, quatre, cinq</a:t>
            </a:r>
          </a:p>
          <a:p>
            <a:pPr lvl="0" algn="ctr"/>
            <a:endParaRPr lang="fr-FR" dirty="0"/>
          </a:p>
          <a:p>
            <a:pPr marL="0" lvl="0" indent="0" algn="ctr">
              <a:buNone/>
            </a:pPr>
            <a:r>
              <a:rPr lang="fr-FR" dirty="0"/>
              <a:t>Un têtard, dans la mare.</a:t>
            </a:r>
          </a:p>
          <a:p>
            <a:pPr marL="0" lvl="0" indent="0" algn="ctr">
              <a:buNone/>
            </a:pPr>
            <a:r>
              <a:rPr lang="fr-FR" dirty="0"/>
              <a:t>Deux fourmis sur le tapis </a:t>
            </a:r>
          </a:p>
          <a:p>
            <a:pPr marL="0" lvl="0" indent="0" algn="ctr">
              <a:buNone/>
            </a:pPr>
            <a:r>
              <a:rPr lang="fr-FR" dirty="0"/>
              <a:t>Trois gros rats sous le hangar.</a:t>
            </a:r>
          </a:p>
          <a:p>
            <a:pPr marL="0" lvl="0" indent="0" algn="ctr">
              <a:buNone/>
            </a:pPr>
            <a:r>
              <a:rPr lang="fr-FR" dirty="0"/>
              <a:t>Quatre lézards au bord du trottoir.</a:t>
            </a:r>
          </a:p>
          <a:p>
            <a:pPr marL="0" lvl="0" indent="0" algn="ctr">
              <a:buNone/>
            </a:pPr>
            <a:r>
              <a:rPr lang="fr-FR" dirty="0"/>
              <a:t>Cinq lapins cachés dans le foin.</a:t>
            </a:r>
          </a:p>
          <a:p>
            <a:pPr marL="0" lvl="0" indent="0" algn="ctr">
              <a:buNone/>
            </a:pPr>
            <a:r>
              <a:rPr lang="fr-FR" dirty="0"/>
              <a:t>Autant de petits enfants</a:t>
            </a:r>
          </a:p>
          <a:p>
            <a:pPr marL="0" lvl="0" indent="0" algn="ctr">
              <a:buNone/>
            </a:pPr>
            <a:r>
              <a:rPr lang="fr-FR" dirty="0"/>
              <a:t>Courant dans les </a:t>
            </a:r>
            <a:r>
              <a:rPr lang="fr-FR" dirty="0" smtClean="0"/>
              <a:t>champs.</a:t>
            </a:r>
          </a:p>
          <a:p>
            <a:pPr marL="0" lvl="0" indent="0" algn="ctr">
              <a:buNone/>
            </a:pPr>
            <a:endParaRPr lang="fr-FR" dirty="0"/>
          </a:p>
          <a:p>
            <a:pPr marL="0" lvl="0" indent="0" algn="r">
              <a:buNone/>
            </a:pPr>
            <a:r>
              <a:rPr lang="fr-FR" i="1" dirty="0"/>
              <a:t>Marie Tenaille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6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771" y="0"/>
            <a:ext cx="11748654" cy="706367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du sens derrière les termes prononcés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2771" y="1097280"/>
            <a:ext cx="9895450" cy="5176912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Vivre </a:t>
            </a:r>
            <a:r>
              <a:rPr lang="fr-FR" dirty="0"/>
              <a:t>corporellement les comptines, les mimer (comptines engageant les élèves à exécuter une certaine action comme par exemple « Faire trois pas en avant. 1, 2, 3. »).</a:t>
            </a:r>
          </a:p>
          <a:p>
            <a:pPr lvl="0"/>
            <a:r>
              <a:rPr lang="fr-FR" dirty="0" smtClean="0"/>
              <a:t>Égrener </a:t>
            </a:r>
            <a:r>
              <a:rPr lang="fr-FR" dirty="0"/>
              <a:t>sur les doigts, montrer le même nombre de doigts, mettre en œuvre des jeux de doigts …</a:t>
            </a:r>
          </a:p>
          <a:p>
            <a:pPr lvl="0"/>
            <a:r>
              <a:rPr lang="fr-FR" dirty="0" smtClean="0"/>
              <a:t>Mobiliser </a:t>
            </a:r>
            <a:r>
              <a:rPr lang="fr-FR" dirty="0"/>
              <a:t>des supports (marottes, poupées de doigts, objets…) pour mettre en scène les comptines.</a:t>
            </a:r>
          </a:p>
          <a:p>
            <a:pPr lvl="0"/>
            <a:r>
              <a:rPr lang="fr-FR" dirty="0" smtClean="0"/>
              <a:t>S’appuyer </a:t>
            </a:r>
            <a:r>
              <a:rPr lang="fr-FR" dirty="0"/>
              <a:t>sur des traces écrites : illustrations, représentations des quantités (cartes doigts, cartes constellations, cartes nombres, … qui permettront de faire progressivement le lien avec la chaîne écrite et donc avec la bande numérique, …).</a:t>
            </a:r>
          </a:p>
          <a:p>
            <a:pPr lvl="0"/>
            <a:r>
              <a:rPr lang="fr-FR" dirty="0" smtClean="0"/>
              <a:t>Construire </a:t>
            </a:r>
            <a:r>
              <a:rPr lang="fr-FR" dirty="0"/>
              <a:t>avec les élèves les affichages des comptines (photos, images ou cartes déplaçables, objets associés…).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8882" y="2067951"/>
            <a:ext cx="1223889" cy="958264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578558" y="2067951"/>
            <a:ext cx="1379325" cy="862476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837305" y="3200400"/>
            <a:ext cx="1218120" cy="8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771" y="0"/>
            <a:ext cx="11748654" cy="7596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dossier « Apprentissage de la suite orale des mots-nombres en appui sur les comptines présente également :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812" y="956603"/>
            <a:ext cx="10367890" cy="5317589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Des comptines pour faire le lien entre la suite des mots-nombres et les </a:t>
            </a:r>
            <a:r>
              <a:rPr lang="fr-FR" dirty="0" smtClean="0"/>
              <a:t>quantités</a:t>
            </a:r>
          </a:p>
          <a:p>
            <a:pPr marL="0" lv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A compléter avec la séquence « </a:t>
            </a:r>
            <a:r>
              <a:rPr lang="fr-FR" kern="0" dirty="0">
                <a:solidFill>
                  <a:prstClr val="black"/>
                </a:solidFill>
              </a:rPr>
              <a:t> Apprendre à parler des nombres à l’aide de leur </a:t>
            </a:r>
            <a:r>
              <a:rPr lang="fr-FR" kern="0" dirty="0" smtClean="0">
                <a:solidFill>
                  <a:prstClr val="black"/>
                </a:solidFill>
              </a:rPr>
              <a:t>décomposition ». </a:t>
            </a:r>
            <a:endParaRPr lang="fr-FR" dirty="0" smtClean="0"/>
          </a:p>
          <a:p>
            <a:pPr lvl="0"/>
            <a:endParaRPr lang="fr-FR" dirty="0"/>
          </a:p>
          <a:p>
            <a:pPr marL="0" lvl="0" indent="0">
              <a:buNone/>
            </a:pPr>
            <a:endParaRPr lang="fr-FR" dirty="0" smtClean="0"/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Des comptines pour faire le lien entre la suite des mots-nombres et le principe d’ordinalité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A compléter avec la séquence « </a:t>
            </a:r>
            <a:r>
              <a:rPr lang="fr-FR" kern="0" dirty="0">
                <a:solidFill>
                  <a:prstClr val="black"/>
                </a:solidFill>
              </a:rPr>
              <a:t> Apprendre à utiliser le nombre pour exprimer un rang, une </a:t>
            </a:r>
            <a:r>
              <a:rPr lang="fr-FR" kern="0" dirty="0" smtClean="0">
                <a:solidFill>
                  <a:prstClr val="black"/>
                </a:solidFill>
              </a:rPr>
              <a:t>position ». 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783" y="2300920"/>
            <a:ext cx="1828629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295" y="4734358"/>
            <a:ext cx="1825283" cy="18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839" y="309489"/>
            <a:ext cx="11748654" cy="7596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dossier « Apprentissage de la suite orale des mots-nombres en appui sur les comptines présente également :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812" y="1941342"/>
            <a:ext cx="11718388" cy="2602523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Des </a:t>
            </a:r>
            <a:r>
              <a:rPr lang="fr-FR" dirty="0"/>
              <a:t>comptines pour commencer à compter avec un pas différent (de deux en deux, de cinq en cinq…) ou pour jouer avec les doubles et les </a:t>
            </a:r>
            <a:r>
              <a:rPr lang="fr-FR" dirty="0" smtClean="0"/>
              <a:t>moitiés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Des comptines pour jouer avec les grands nombres</a:t>
            </a:r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020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771" y="0"/>
            <a:ext cx="11748654" cy="7596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dossier « Apprentissage de la suite orale des mots-nombres en appui sur les comptines présente également :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812" y="759655"/>
            <a:ext cx="11718388" cy="551453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FR" dirty="0"/>
              <a:t>Des activités de transformation et de production de comptines pour renforcer l’acquisition de la suite orale des </a:t>
            </a:r>
            <a:r>
              <a:rPr lang="fr-FR" dirty="0" smtClean="0"/>
              <a:t>mots-nombres;</a:t>
            </a:r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77" y="1641671"/>
            <a:ext cx="7005457" cy="2221933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82353"/>
              </p:ext>
            </p:extLst>
          </p:nvPr>
        </p:nvGraphicFramePr>
        <p:xfrm>
          <a:off x="1964005" y="3936168"/>
          <a:ext cx="8128000" cy="27741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322664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98064032"/>
                    </a:ext>
                  </a:extLst>
                </a:gridCol>
              </a:tblGrid>
              <a:tr h="277412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Nous irons au bois</a:t>
                      </a:r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1, 2, 3</a:t>
                      </a:r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Nous irons au bois ;</a:t>
                      </a:r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4, 5, 6</a:t>
                      </a:r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Cueillir des cerises ;</a:t>
                      </a:r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7, 8, 9</a:t>
                      </a:r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Dans mon panier neuf ;</a:t>
                      </a:r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10, 11, 12</a:t>
                      </a:r>
                    </a:p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Elles seront toutes rouges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289007"/>
                  </a:ext>
                </a:extLst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5458265" y="5317587"/>
            <a:ext cx="807866" cy="365761"/>
          </a:xfrm>
          <a:prstGeom prst="rightArrow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10681" y="6530926"/>
            <a:ext cx="7434648" cy="316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Consigne : introduire </a:t>
            </a:r>
            <a:r>
              <a:rPr lang="fr-FR" dirty="0">
                <a:solidFill>
                  <a:schemeClr val="tx1"/>
                </a:solidFill>
              </a:rPr>
              <a:t>le mot « pas » après chaque mot-nombre.</a:t>
            </a:r>
          </a:p>
        </p:txBody>
      </p:sp>
    </p:spTree>
    <p:extLst>
      <p:ext uri="{BB962C8B-B14F-4D97-AF65-F5344CB8AC3E}">
        <p14:creationId xmlns:p14="http://schemas.microsoft.com/office/powerpoint/2010/main" val="37930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771" y="0"/>
            <a:ext cx="11748654" cy="97067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dossier « Apprentissage de la suite orale des mots-nombres en appui sur les comptines présente également : 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6770" y="1097279"/>
            <a:ext cx="11594497" cy="5613009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FR" dirty="0" smtClean="0"/>
              <a:t>Des </a:t>
            </a:r>
            <a:r>
              <a:rPr lang="fr-FR" dirty="0"/>
              <a:t>activités ritualisées nécessaires pour stabiliser l’acquisition de la suite orale des </a:t>
            </a:r>
            <a:r>
              <a:rPr lang="fr-FR" dirty="0" smtClean="0"/>
              <a:t>mots-nombres</a:t>
            </a:r>
          </a:p>
          <a:p>
            <a:pPr marL="0" lvl="0" indent="0">
              <a:buNone/>
            </a:pPr>
            <a:r>
              <a:rPr lang="fr-FR" dirty="0" smtClean="0"/>
              <a:t>Exemples (extraits du dossier) :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000" b="1" dirty="0"/>
              <a:t>Dire collectivement la suite des mots-nombres en intercalant un son, un ou des mots entre chaque mot-nombre.</a:t>
            </a:r>
            <a:endParaRPr lang="fr-FR" sz="2000" dirty="0"/>
          </a:p>
          <a:p>
            <a:pPr lvl="0"/>
            <a:r>
              <a:rPr lang="fr-FR" sz="2000" dirty="0"/>
              <a:t>Frapper dans les mains entre chaque mot-nombre lors de l’énonciation de la suite orale des mots-nombres.</a:t>
            </a:r>
          </a:p>
          <a:p>
            <a:pPr lvl="0"/>
            <a:r>
              <a:rPr lang="fr-FR" sz="2000" dirty="0"/>
              <a:t>Intercaler un mot entre chaque mot-nombre (ex : « 1 train, 2 trains, 3 trains, …).</a:t>
            </a:r>
          </a:p>
          <a:p>
            <a:pPr lvl="0"/>
            <a:r>
              <a:rPr lang="fr-FR" sz="2000" dirty="0"/>
              <a:t>Intercaler un groupe de mot ou une phrase entre chaque mot-nombre.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/>
              <a:t>Dire la suite orale des mots-nombres par morceaux en « taisant » certains termes.</a:t>
            </a:r>
            <a:endParaRPr lang="fr-FR" sz="2000" dirty="0"/>
          </a:p>
          <a:p>
            <a:pPr lvl="0"/>
            <a:r>
              <a:rPr lang="fr-FR" sz="2100" dirty="0" smtClean="0"/>
              <a:t>[…]</a:t>
            </a:r>
          </a:p>
          <a:p>
            <a:pPr lvl="0"/>
            <a:r>
              <a:rPr lang="fr-FR" sz="2100" dirty="0" smtClean="0"/>
              <a:t>Jeu </a:t>
            </a:r>
            <a:r>
              <a:rPr lang="fr-FR" sz="2100" dirty="0"/>
              <a:t>« Le tunnel » </a:t>
            </a:r>
          </a:p>
          <a:p>
            <a:pPr marL="0" lvl="0" indent="0">
              <a:buNone/>
            </a:pPr>
            <a:r>
              <a:rPr lang="fr-FR" sz="2100" dirty="0" smtClean="0"/>
              <a:t>- Niveau </a:t>
            </a:r>
            <a:r>
              <a:rPr lang="fr-FR" sz="2100" dirty="0"/>
              <a:t>1 : les élèves récitent la comptine numérique à voix haute. Au signal de l’enseignant, les élèves continuent à réciter à voix basse. A un deuxième signal, ils reprennent à voix haute.</a:t>
            </a:r>
          </a:p>
          <a:p>
            <a:pPr lvl="0">
              <a:buFontTx/>
              <a:buChar char="-"/>
            </a:pPr>
            <a:r>
              <a:rPr lang="fr-FR" sz="2100" dirty="0" smtClean="0"/>
              <a:t>Niveau </a:t>
            </a:r>
            <a:r>
              <a:rPr lang="fr-FR" sz="2100" dirty="0"/>
              <a:t>2 : même jeu que précédemment mais la récitation se fait silencieusement dans la tête au signal. Il est nécessaire de scander chaque mot-nombre tu (geste, frappé, …) pour pouvoir compter de tête ensemble à la même cadence</a:t>
            </a:r>
            <a:r>
              <a:rPr lang="fr-FR" sz="2100" dirty="0" smtClean="0"/>
              <a:t>.</a:t>
            </a:r>
          </a:p>
          <a:p>
            <a:pPr lvl="0">
              <a:buFontTx/>
              <a:buChar char="-"/>
            </a:pPr>
            <a:endParaRPr lang="fr-FR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 </a:t>
            </a:r>
            <a:r>
              <a:rPr lang="fr-FR" dirty="0" smtClean="0"/>
              <a:t>Le lien vers un jeu de piste « Plouf dans l’eau »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0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93964"/>
            <a:ext cx="11748654" cy="2161309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Moment d’écoute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Ecout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2292" y="2892669"/>
            <a:ext cx="1516308" cy="1516308"/>
          </a:xfrm>
        </p:spPr>
      </p:pic>
      <p:pic>
        <p:nvPicPr>
          <p:cNvPr id="4" name="Image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8" y="460129"/>
            <a:ext cx="1411532" cy="1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944" y="967687"/>
            <a:ext cx="11748654" cy="2161309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4, 3, 2, 1…MERCI !</a:t>
            </a:r>
            <a:endParaRPr lang="fr-FR" sz="6600" b="1" dirty="0">
              <a:solidFill>
                <a:srgbClr val="CC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576945"/>
            <a:ext cx="10965873" cy="3600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7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52534"/>
            <a:ext cx="11748654" cy="60239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Moment d’écoute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448050"/>
            <a:ext cx="4836250" cy="322594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22" y="4930919"/>
            <a:ext cx="2619375" cy="17430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489990"/>
            <a:ext cx="3948545" cy="28166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35" y="1598468"/>
            <a:ext cx="4295364" cy="36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93965"/>
            <a:ext cx="11748654" cy="1288472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 comptines où souvent « l’histoire » prend le pas sur les nombres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289166"/>
              </p:ext>
            </p:extLst>
          </p:nvPr>
        </p:nvGraphicFramePr>
        <p:xfrm>
          <a:off x="838200" y="1482725"/>
          <a:ext cx="10882314" cy="5242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441157">
                  <a:extLst>
                    <a:ext uri="{9D8B030D-6E8A-4147-A177-3AD203B41FA5}">
                      <a16:colId xmlns:a16="http://schemas.microsoft.com/office/drawing/2014/main" val="2388326787"/>
                    </a:ext>
                  </a:extLst>
                </a:gridCol>
                <a:gridCol w="5441157">
                  <a:extLst>
                    <a:ext uri="{9D8B030D-6E8A-4147-A177-3AD203B41FA5}">
                      <a16:colId xmlns:a16="http://schemas.microsoft.com/office/drawing/2014/main" val="833439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chemeClr val="tx1"/>
                          </a:solidFill>
                        </a:rPr>
                        <a:t>Au fond des bois</a:t>
                      </a:r>
                      <a:endParaRPr lang="fr-FR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fr-FR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1, 2, 3, tout au fond des bois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3, 2, 1, un petit chemin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1, 2, 3, vous mène tout droit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3, 2, 1, chez le roi des nains.</a:t>
                      </a:r>
                    </a:p>
                    <a:p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</a:rPr>
                        <a:t>Petit oiseau dans sa cage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fr-FR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Petit oiseau dans sa cage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Voudrait faire un beau voyage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1, 2, 3, casse un barreau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4, 5, 6, vole bien haut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7, 8, 9, cherche la fenêtre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10, 11, 12, elle est ouverte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Reviens vite petit oiseau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Tu as oublié ton chapeau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7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9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93965"/>
            <a:ext cx="11748654" cy="70658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Quel(s) objectif(s) ?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62812"/>
              </p:ext>
            </p:extLst>
          </p:nvPr>
        </p:nvGraphicFramePr>
        <p:xfrm>
          <a:off x="654843" y="1150216"/>
          <a:ext cx="10882314" cy="5455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441157">
                  <a:extLst>
                    <a:ext uri="{9D8B030D-6E8A-4147-A177-3AD203B41FA5}">
                      <a16:colId xmlns:a16="http://schemas.microsoft.com/office/drawing/2014/main" val="2388326787"/>
                    </a:ext>
                  </a:extLst>
                </a:gridCol>
                <a:gridCol w="5441157">
                  <a:extLst>
                    <a:ext uri="{9D8B030D-6E8A-4147-A177-3AD203B41FA5}">
                      <a16:colId xmlns:a16="http://schemas.microsoft.com/office/drawing/2014/main" val="833439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Pirouette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1, 2, 3, 4, 5, 6, 7,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J’ai fait une pirouette.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1, 2, 3, 4, 5, 6, 7,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J’ai déchiré mes chaussettes.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1, 2, 3, 4, 5, 6, 7,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J’ai marché sur mes lunettes.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Pirouette,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Sans chaussettes !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Pirouette,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Sans lunettes !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Sans lunettes sur le nez,</a:t>
                      </a:r>
                    </a:p>
                    <a:p>
                      <a:pPr algn="ctr"/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Depuis, je suis mal luné !</a:t>
                      </a:r>
                    </a:p>
                    <a:p>
                      <a:endParaRPr lang="fr-FR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73987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74" y="1279812"/>
            <a:ext cx="5067084" cy="53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7" y="13855"/>
            <a:ext cx="11748654" cy="70658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Quel(s) objectif(s) ?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87730"/>
              </p:ext>
            </p:extLst>
          </p:nvPr>
        </p:nvGraphicFramePr>
        <p:xfrm>
          <a:off x="0" y="720435"/>
          <a:ext cx="12081163" cy="602672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53761">
                  <a:extLst>
                    <a:ext uri="{9D8B030D-6E8A-4147-A177-3AD203B41FA5}">
                      <a16:colId xmlns:a16="http://schemas.microsoft.com/office/drawing/2014/main" val="2388326787"/>
                    </a:ext>
                  </a:extLst>
                </a:gridCol>
                <a:gridCol w="6227402">
                  <a:extLst>
                    <a:ext uri="{9D8B030D-6E8A-4147-A177-3AD203B41FA5}">
                      <a16:colId xmlns:a16="http://schemas.microsoft.com/office/drawing/2014/main" val="833439454"/>
                    </a:ext>
                  </a:extLst>
                </a:gridCol>
              </a:tblGrid>
              <a:tr h="6026729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Les petits lapins</a:t>
                      </a:r>
                    </a:p>
                    <a:p>
                      <a:pPr algn="ctr"/>
                      <a:endParaRPr lang="fr-FR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Quatre petits lapins couraient</a:t>
                      </a: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Trois petits lapins sautaient</a:t>
                      </a: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Deux petits lapins dansaient</a:t>
                      </a: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Un petit lapin chantait :</a:t>
                      </a: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Quatre carottes pour mon grand-père</a:t>
                      </a: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Trois carottes pour ma grand-mère</a:t>
                      </a: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Deux carottes pour mon grand-frère</a:t>
                      </a: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Une carotte pour Roudoudou</a:t>
                      </a:r>
                    </a:p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</a:rPr>
                        <a:t>Je la croque d’un seul coup !</a:t>
                      </a:r>
                    </a:p>
                    <a:p>
                      <a:pPr algn="ctr"/>
                      <a:endParaRPr lang="fr-FR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600" b="0" i="1" dirty="0" smtClean="0">
                          <a:solidFill>
                            <a:schemeClr val="tx1"/>
                          </a:solidFill>
                        </a:rPr>
                        <a:t>Robert </a:t>
                      </a:r>
                      <a:r>
                        <a:rPr lang="fr-FR" sz="1600" b="0" i="1" dirty="0" err="1" smtClean="0">
                          <a:solidFill>
                            <a:schemeClr val="tx1"/>
                          </a:solidFill>
                        </a:rPr>
                        <a:t>Clausard</a:t>
                      </a:r>
                      <a:endParaRPr lang="fr-FR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73987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22" y="712750"/>
            <a:ext cx="6393441" cy="60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93965"/>
            <a:ext cx="11748654" cy="8014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 comptines dans les comptines, dans les comptines !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91491"/>
            <a:ext cx="10882746" cy="49854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800" dirty="0"/>
          </a:p>
        </p:txBody>
      </p:sp>
      <p:sp>
        <p:nvSpPr>
          <p:cNvPr id="4" name="Ellipse 3"/>
          <p:cNvSpPr/>
          <p:nvPr/>
        </p:nvSpPr>
        <p:spPr>
          <a:xfrm>
            <a:off x="1534390" y="1191491"/>
            <a:ext cx="9490364" cy="5389418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46863" y="1548787"/>
            <a:ext cx="3865418" cy="692727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Les comptines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902036" y="2241515"/>
            <a:ext cx="4862946" cy="372979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5710" y="2713707"/>
            <a:ext cx="3075708" cy="68065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Les comptines numériques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212280" y="3590490"/>
            <a:ext cx="2192483" cy="2034455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333509" y="4267388"/>
            <a:ext cx="1918855" cy="680657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Les calculines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73" y="112542"/>
            <a:ext cx="11748654" cy="136989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Quel objectif ?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829838"/>
              </p:ext>
            </p:extLst>
          </p:nvPr>
        </p:nvGraphicFramePr>
        <p:xfrm>
          <a:off x="838200" y="1482725"/>
          <a:ext cx="10882314" cy="59436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441157">
                  <a:extLst>
                    <a:ext uri="{9D8B030D-6E8A-4147-A177-3AD203B41FA5}">
                      <a16:colId xmlns:a16="http://schemas.microsoft.com/office/drawing/2014/main" val="2388326787"/>
                    </a:ext>
                  </a:extLst>
                </a:gridCol>
                <a:gridCol w="5441157">
                  <a:extLst>
                    <a:ext uri="{9D8B030D-6E8A-4147-A177-3AD203B41FA5}">
                      <a16:colId xmlns:a16="http://schemas.microsoft.com/office/drawing/2014/main" val="833439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>
                          <a:solidFill>
                            <a:schemeClr val="tx1"/>
                          </a:solidFill>
                        </a:rPr>
                        <a:t>Dix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1, 2, 3, 4, 5, 6, 7, 8, 9, 10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J’ai semé du maïs.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Les maïs ont grandi. 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Je les mangerai cuits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Au repas de midi.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1, 2, 3, 4, 5, 6, 7, 8, 9, 10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Des corbeaux malappris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Ont croqué les épis.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C’est pourquoi, ce midi,</a:t>
                      </a:r>
                    </a:p>
                    <a:p>
                      <a:pPr algn="ctr"/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Je mangerai des radis.</a:t>
                      </a:r>
                    </a:p>
                    <a:p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</a:rPr>
                        <a:t>Le lapin</a:t>
                      </a:r>
                    </a:p>
                    <a:p>
                      <a:pPr marL="0" indent="0" algn="ctr">
                        <a:buNone/>
                      </a:pPr>
                      <a:endParaRPr lang="fr-FR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1, 2, 3, 4, 5,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J'ai pris un lapin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6, 7, 8, 9, 10,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Je l'ai relâché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Pourquoi donc Minette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L'as-tu relâché ?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C'est que le coquin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M'a mordu la main</a:t>
                      </a:r>
                      <a:endParaRPr lang="fr-F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7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5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258" y="-55417"/>
            <a:ext cx="11748654" cy="623453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Objectif identique ou différent  des deux précédentes ?</a:t>
            </a:r>
            <a:endParaRPr lang="fr-FR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278392"/>
              </p:ext>
            </p:extLst>
          </p:nvPr>
        </p:nvGraphicFramePr>
        <p:xfrm>
          <a:off x="145258" y="429491"/>
          <a:ext cx="11866633" cy="642850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660801">
                  <a:extLst>
                    <a:ext uri="{9D8B030D-6E8A-4147-A177-3AD203B41FA5}">
                      <a16:colId xmlns:a16="http://schemas.microsoft.com/office/drawing/2014/main" val="2388326787"/>
                    </a:ext>
                  </a:extLst>
                </a:gridCol>
                <a:gridCol w="7205832">
                  <a:extLst>
                    <a:ext uri="{9D8B030D-6E8A-4147-A177-3AD203B41FA5}">
                      <a16:colId xmlns:a16="http://schemas.microsoft.com/office/drawing/2014/main" val="833439454"/>
                    </a:ext>
                  </a:extLst>
                </a:gridCol>
              </a:tblGrid>
              <a:tr h="642850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Le rouet de verre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Une fée légère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Tourne au coin du feu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Un rouet de verre :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1, 2 ! J'entends le tic tac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De l'horloge battre.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Une chaise craque :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3, 4 !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La chatte se glisse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Sous mon édredon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Et fait son ronron :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5, 6 !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J'écoute la fuite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Des souris qui trottent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En petites bottes :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7, 8 !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Alors la fée lève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Sa baguette lisse.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Venez, jolis rêves</a:t>
                      </a:r>
                    </a:p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9, 10 !</a:t>
                      </a:r>
                    </a:p>
                    <a:p>
                      <a:pPr algn="r"/>
                      <a:r>
                        <a:rPr lang="fr-FR" sz="800" b="0" i="1" dirty="0" smtClean="0">
                          <a:solidFill>
                            <a:schemeClr val="tx1"/>
                          </a:solidFill>
                        </a:rPr>
                        <a:t>Louis Guillaume</a:t>
                      </a:r>
                      <a:endParaRPr lang="fr-FR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</a:rPr>
                        <a:t>Gourmand jusqu'à dix</a:t>
                      </a:r>
                    </a:p>
                    <a:p>
                      <a:pPr marL="0" indent="0" algn="ctr">
                        <a:buNone/>
                      </a:pPr>
                      <a:endParaRPr lang="fr-FR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Je veux du raisin. Ça fait 1.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Une belle cerise au bout de sa queue. Ça fait</a:t>
                      </a:r>
                      <a:r>
                        <a:rPr lang="fr-FR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Quelques jolies noix. Ça fait 3.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Une pomme écarlate. Ça fait 4.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Avant de boire on trinque. Ça fait 5.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Du sirop de cassis. Ça fait 6.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Une poignée de cacahuètes. Ça fait 7.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Une belle tarte bien cuite. Ça fait 8.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Dans un plat tout neuf. Ça fait 9.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C'est un vrai délice. Ça fait 10 !</a:t>
                      </a:r>
                      <a:endParaRPr lang="fr-F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7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1699</Words>
  <Application>Microsoft Office PowerPoint</Application>
  <PresentationFormat>Grand écran</PresentationFormat>
  <Paragraphs>193</Paragraphs>
  <Slides>20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1_Thème Office</vt:lpstr>
      <vt:lpstr>La place et le rôle des comptines numériques dans les apprentissages mathématiques</vt:lpstr>
      <vt:lpstr>Moment d’écoute</vt:lpstr>
      <vt:lpstr>Moment d’écoute</vt:lpstr>
      <vt:lpstr>Des comptines où souvent « l’histoire » prend le pas sur les nombres</vt:lpstr>
      <vt:lpstr>Quel(s) objectif(s) ?</vt:lpstr>
      <vt:lpstr>Quel(s) objectif(s) ?</vt:lpstr>
      <vt:lpstr>Des comptines dans les comptines, dans les comptines !</vt:lpstr>
      <vt:lpstr>Quel objectif ?</vt:lpstr>
      <vt:lpstr>Objectif identique ou différent  des deux précédentes ?</vt:lpstr>
      <vt:lpstr>Comptines segmentées et comptines non segmentées, un apprentissage complémentaire</vt:lpstr>
      <vt:lpstr>Les différents niveaux d’acquisition de la suite orale des mots-nombres </vt:lpstr>
      <vt:lpstr>Les différents niveaux d’acquisition de la suite orale des mots-nombres </vt:lpstr>
      <vt:lpstr>Maîtriser la suite orale des mots-nombres, c’est :</vt:lpstr>
      <vt:lpstr>Mettre du sens derrière les termes prononcés</vt:lpstr>
      <vt:lpstr>Mettre du sens derrière les termes prononcés</vt:lpstr>
      <vt:lpstr>Le dossier « Apprentissage de la suite orale des mots-nombres en appui sur les comptines présente également :  </vt:lpstr>
      <vt:lpstr>Le dossier « Apprentissage de la suite orale des mots-nombres en appui sur les comptines présente également :  </vt:lpstr>
      <vt:lpstr>Le dossier « Apprentissage de la suite orale des mots-nombres en appui sur les comptines présente également :  </vt:lpstr>
      <vt:lpstr>Le dossier « Apprentissage de la suite orale des mots-nombres en appui sur les comptines présente également :  </vt:lpstr>
      <vt:lpstr>5, 4, 3, 2, 1…MERCI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Vilette</dc:creator>
  <cp:lastModifiedBy>Nathalie Vilette</cp:lastModifiedBy>
  <cp:revision>90</cp:revision>
  <cp:lastPrinted>2022-08-29T08:49:05Z</cp:lastPrinted>
  <dcterms:created xsi:type="dcterms:W3CDTF">2022-06-23T13:18:00Z</dcterms:created>
  <dcterms:modified xsi:type="dcterms:W3CDTF">2022-09-27T08:41:20Z</dcterms:modified>
</cp:coreProperties>
</file>